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8" r:id="rId3"/>
    <p:sldId id="323"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4" r:id="rId20"/>
    <p:sldId id="3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326" autoAdjust="0"/>
  </p:normalViewPr>
  <p:slideViewPr>
    <p:cSldViewPr snapToGrid="0">
      <p:cViewPr varScale="1">
        <p:scale>
          <a:sx n="79" d="100"/>
          <a:sy n="79" d="100"/>
        </p:scale>
        <p:origin x="16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00CA3A-6C47-4F3C-A89D-6E577A956A45}" type="datetimeFigureOut">
              <a:rPr lang="en-US" smtClean="0"/>
              <a:t>12/27/2021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65280F-4663-4BC7-9140-0FBC61231066}" type="slidenum">
              <a:rPr lang="en-US" smtClean="0"/>
              <a:t>‹#›</a:t>
            </a:fld>
            <a:endParaRPr lang="en-US" dirty="0"/>
          </a:p>
        </p:txBody>
      </p:sp>
    </p:spTree>
    <p:extLst>
      <p:ext uri="{BB962C8B-B14F-4D97-AF65-F5344CB8AC3E}">
        <p14:creationId xmlns:p14="http://schemas.microsoft.com/office/powerpoint/2010/main" val="3821351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22AB7-5935-434D-99E3-6D55F5AEB2A7}" type="datetimeFigureOut">
              <a:rPr lang="en-US" smtClean="0"/>
              <a:t>12/27/2021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E6903-679E-41D7-A9A0-D37C1E31F29A}" type="slidenum">
              <a:rPr lang="en-US" smtClean="0"/>
              <a:t>‹#›</a:t>
            </a:fld>
            <a:endParaRPr lang="en-US" dirty="0"/>
          </a:p>
        </p:txBody>
      </p:sp>
    </p:spTree>
    <p:extLst>
      <p:ext uri="{BB962C8B-B14F-4D97-AF65-F5344CB8AC3E}">
        <p14:creationId xmlns:p14="http://schemas.microsoft.com/office/powerpoint/2010/main" val="30445859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0" u="none" dirty="0" smtClean="0"/>
              <a:t>Noise: Any unwanted sound that is irritating or interferes with an activity.</a:t>
            </a:r>
          </a:p>
          <a:p>
            <a:pPr>
              <a:defRPr/>
            </a:pPr>
            <a:r>
              <a:rPr lang="en-US" altLang="en-US" b="0" u="none" dirty="0" smtClean="0"/>
              <a:t>(Image: http://benefitof.net/six-amazing-benefits-of-active-listening-to-both-speaker-and-the-listener/)</a:t>
            </a:r>
          </a:p>
        </p:txBody>
      </p:sp>
    </p:spTree>
    <p:extLst>
      <p:ext uri="{BB962C8B-B14F-4D97-AF65-F5344CB8AC3E}">
        <p14:creationId xmlns:p14="http://schemas.microsoft.com/office/powerpoint/2010/main" val="173875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Decibels are a logarithmic representation of the intensity of a sound.</a:t>
            </a:r>
          </a:p>
          <a:p>
            <a:pPr defTabSz="931774">
              <a:defRPr/>
            </a:pPr>
            <a:r>
              <a:rPr lang="en-US" altLang="en-US" dirty="0" smtClean="0"/>
              <a:t>Dynamic range of intensity in human: 0.00002 Pascal (threshold of normal hearing) – 20 Pascal (threshold of pain)</a:t>
            </a:r>
          </a:p>
          <a:p>
            <a:r>
              <a:rPr lang="en-US" altLang="en-US" dirty="0" smtClean="0"/>
              <a:t>(Image: https://www.slideshare.net/ProudParas/sound-waves-loudness-and-intensity)</a:t>
            </a:r>
          </a:p>
          <a:p>
            <a:endParaRPr lang="en-US" dirty="0"/>
          </a:p>
        </p:txBody>
      </p:sp>
    </p:spTree>
    <p:extLst>
      <p:ext uri="{BB962C8B-B14F-4D97-AF65-F5344CB8AC3E}">
        <p14:creationId xmlns:p14="http://schemas.microsoft.com/office/powerpoint/2010/main" val="244873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dB SPL – Sound Pressure Level. The amount of sound energy in the atmosphere around us.</a:t>
            </a:r>
          </a:p>
          <a:p>
            <a:r>
              <a:rPr lang="en-US" altLang="en-US" dirty="0" smtClean="0"/>
              <a:t>DB SPL is also considered dB F (flat), without weighting.</a:t>
            </a:r>
            <a:endParaRPr lang="en-US" altLang="en-US" sz="1000" dirty="0" smtClean="0"/>
          </a:p>
          <a:p>
            <a:r>
              <a:rPr lang="en-US" altLang="en-US" dirty="0" smtClean="0"/>
              <a:t>Common weighting-scales used in hearing conservation:</a:t>
            </a:r>
          </a:p>
          <a:p>
            <a:r>
              <a:rPr lang="en-US" altLang="en-US" dirty="0" smtClean="0"/>
              <a:t>dB A – Used by IH professional when measuring shop noise; attempts to mimic the response of the human ear in sensitivity and potential damage from noise hazards</a:t>
            </a:r>
          </a:p>
          <a:p>
            <a:r>
              <a:rPr lang="en-US" altLang="en-US" dirty="0" smtClean="0"/>
              <a:t>dB A weighting closely correlates with risk of noise-induced hearing loss</a:t>
            </a:r>
          </a:p>
          <a:p>
            <a:r>
              <a:rPr lang="en-US" altLang="en-US" dirty="0" smtClean="0"/>
              <a:t>dB C – Used by IH professional when measuring shop noise with sufficient low frequency energy and used to measure the noise reduction rating (NRR) of hearing protectors, depending on the measurements used</a:t>
            </a:r>
          </a:p>
          <a:p>
            <a:r>
              <a:rPr lang="en-US" altLang="en-US" dirty="0" smtClean="0"/>
              <a:t>dB P – Used by IH professional when measuring impact/impulse noise (Image: https://www.ocn.org.au/guide/244-weighting-dba-and-c-weighting-dbc)</a:t>
            </a:r>
            <a:endParaRPr lang="en-US" dirty="0" smtClean="0"/>
          </a:p>
          <a:p>
            <a:endParaRPr lang="en-US" dirty="0"/>
          </a:p>
        </p:txBody>
      </p:sp>
    </p:spTree>
    <p:extLst>
      <p:ext uri="{BB962C8B-B14F-4D97-AF65-F5344CB8AC3E}">
        <p14:creationId xmlns:p14="http://schemas.microsoft.com/office/powerpoint/2010/main" val="311571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to know if you are in potentially loud hazardous noise?</a:t>
            </a:r>
          </a:p>
          <a:p>
            <a:r>
              <a:rPr lang="en-US" altLang="en-US" u="sng" dirty="0" smtClean="0"/>
              <a:t>Three Foot Rule</a:t>
            </a:r>
            <a:r>
              <a:rPr lang="en-US" altLang="en-US" dirty="0" smtClean="0"/>
              <a:t>: If you need to raise your voice or shout to be understood from three feet away from someone, you are probably in a hazardous noise environment.</a:t>
            </a:r>
          </a:p>
          <a:p>
            <a:r>
              <a:rPr lang="en-US" altLang="en-US" dirty="0" smtClean="0"/>
              <a:t>Rule of thumb to use with workers/patients to judge the noise hazard in their environment.</a:t>
            </a:r>
          </a:p>
          <a:p>
            <a:r>
              <a:rPr lang="en-US" altLang="en-US" dirty="0" smtClean="0"/>
              <a:t>(Image: http://training.itcilo.it/actrav_cdrom2/en/osh/noise/nomain.htm)</a:t>
            </a:r>
          </a:p>
          <a:p>
            <a:endParaRPr lang="en-US" dirty="0"/>
          </a:p>
        </p:txBody>
      </p:sp>
    </p:spTree>
    <p:extLst>
      <p:ext uri="{BB962C8B-B14F-4D97-AF65-F5344CB8AC3E}">
        <p14:creationId xmlns:p14="http://schemas.microsoft.com/office/powerpoint/2010/main" val="2286192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smtClean="0"/>
              <a:t>Duration</a:t>
            </a:r>
            <a:r>
              <a:rPr lang="en-US" altLang="en-US" dirty="0" smtClean="0"/>
              <a:t> length of time that sound is present</a:t>
            </a:r>
          </a:p>
          <a:p>
            <a:r>
              <a:rPr lang="en-US" altLang="en-US" dirty="0" smtClean="0"/>
              <a:t>Continuous or steady-state noise – lasts more than 2 seconds</a:t>
            </a:r>
          </a:p>
          <a:p>
            <a:r>
              <a:rPr lang="en-US" altLang="en-US" dirty="0" smtClean="0"/>
              <a:t>Intermittent noise – large differences in sound levels occurring with periodic interruptions of relative quiet between noise episodes</a:t>
            </a:r>
          </a:p>
          <a:p>
            <a:r>
              <a:rPr lang="en-US" altLang="en-US" dirty="0" smtClean="0"/>
              <a:t>Varying – when the noise level varies but there are no significant quiet periods</a:t>
            </a:r>
          </a:p>
          <a:p>
            <a:r>
              <a:rPr lang="en-US" altLang="en-US" dirty="0" smtClean="0"/>
              <a:t>Impulse noise – very short bursts of noise lasting less than one second in duration (e.g., gunshot)</a:t>
            </a:r>
          </a:p>
          <a:p>
            <a:r>
              <a:rPr lang="en-US" altLang="en-US" dirty="0" smtClean="0"/>
              <a:t>Impact noise – slightly longer than impulse (e.g., metal stamping)</a:t>
            </a:r>
          </a:p>
          <a:p>
            <a:r>
              <a:rPr lang="en-US" altLang="en-US" dirty="0" smtClean="0"/>
              <a:t>(Image: http://www.nonoise.org/library/envarticle/; https://www.arl.army.mil/www/default.cfm?page=352)</a:t>
            </a:r>
          </a:p>
          <a:p>
            <a:endParaRPr lang="en-US" dirty="0"/>
          </a:p>
        </p:txBody>
      </p:sp>
    </p:spTree>
    <p:extLst>
      <p:ext uri="{BB962C8B-B14F-4D97-AF65-F5344CB8AC3E}">
        <p14:creationId xmlns:p14="http://schemas.microsoft.com/office/powerpoint/2010/main" val="42819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Dynamics of Sound Transfer: Double the distance from a noise source, decrease the amount of intensity by 6 dB</a:t>
            </a:r>
            <a:endParaRPr lang="en-US" altLang="en-US" sz="1000" dirty="0" smtClean="0"/>
          </a:p>
          <a:p>
            <a:endParaRPr lang="en-US" dirty="0"/>
          </a:p>
        </p:txBody>
      </p:sp>
    </p:spTree>
    <p:extLst>
      <p:ext uri="{BB962C8B-B14F-4D97-AF65-F5344CB8AC3E}">
        <p14:creationId xmlns:p14="http://schemas.microsoft.com/office/powerpoint/2010/main" val="7998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altLang="en-US" dirty="0" smtClean="0"/>
              <a:t>Dynamics of Sound Transfer:</a:t>
            </a:r>
          </a:p>
          <a:p>
            <a:pPr marL="0" lvl="1" defTabSz="931774">
              <a:defRPr/>
            </a:pPr>
            <a:r>
              <a:rPr lang="en-US" altLang="en-US" dirty="0" smtClean="0"/>
              <a:t>Combining sound sources that are the same: For each doubling of the noise source, the intensity will increase by 3 dB</a:t>
            </a:r>
          </a:p>
          <a:p>
            <a:pPr marL="0" lvl="1" defTabSz="931774">
              <a:defRPr/>
            </a:pPr>
            <a:r>
              <a:rPr lang="en-US" altLang="en-US" dirty="0" smtClean="0"/>
              <a:t>Cannot add the dB levels together, due to logarithmic nature of decibels</a:t>
            </a:r>
            <a:endParaRPr lang="en-US" dirty="0"/>
          </a:p>
        </p:txBody>
      </p:sp>
    </p:spTree>
    <p:extLst>
      <p:ext uri="{BB962C8B-B14F-4D97-AF65-F5344CB8AC3E}">
        <p14:creationId xmlns:p14="http://schemas.microsoft.com/office/powerpoint/2010/main" val="189125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Requirements for sound propagation: Sender – the source of vibration or energy; Vibrating body; Medium – what carries the vibration (the sound wave pathway); Receiver – the auditory mechanism</a:t>
            </a:r>
          </a:p>
          <a:p>
            <a:r>
              <a:rPr lang="en-US" altLang="en-US" dirty="0" smtClean="0"/>
              <a:t>(Image: http://www.pixword.net/answers/10-Letters/id-2443.html) </a:t>
            </a:r>
          </a:p>
          <a:p>
            <a:endParaRPr lang="en-US" dirty="0"/>
          </a:p>
        </p:txBody>
      </p:sp>
    </p:spTree>
    <p:extLst>
      <p:ext uri="{BB962C8B-B14F-4D97-AF65-F5344CB8AC3E}">
        <p14:creationId xmlns:p14="http://schemas.microsoft.com/office/powerpoint/2010/main" val="342308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086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Vib</a:t>
            </a:r>
            <a:r>
              <a:rPr lang="en-US" altLang="en-US" u="none" dirty="0" smtClean="0"/>
              <a:t>ration: a sound source (sender) causes alternating pressure changes in the air molecules (medium).</a:t>
            </a:r>
          </a:p>
          <a:p>
            <a:r>
              <a:rPr lang="en-US" altLang="en-US" u="none" dirty="0" smtClean="0"/>
              <a:t>Compression: molecules are forced together causing areas of high (positive) pressure; the medium becomes compressed.</a:t>
            </a:r>
          </a:p>
          <a:p>
            <a:r>
              <a:rPr lang="en-US" altLang="en-US" u="none" dirty="0" smtClean="0"/>
              <a:t>Rarefaction: molecules separate from each other causing areas of low (negative) pressure; the medium becomes more spread out.</a:t>
            </a:r>
          </a:p>
          <a:p>
            <a:r>
              <a:rPr lang="en-US" altLang="en-US" u="none" dirty="0" smtClean="0"/>
              <a:t>Sound wave: a series of pressure changes in compression and rarefaction cycles that transfer energy.</a:t>
            </a:r>
          </a:p>
          <a:p>
            <a:pPr>
              <a:defRPr/>
            </a:pPr>
            <a:r>
              <a:rPr lang="en-US" altLang="en-US" u="none" dirty="0" smtClean="0"/>
              <a:t>(Image: http://www.midichords.com/posts/the-first-condition-for-making-music-is-not-to-make-a-noise) </a:t>
            </a:r>
          </a:p>
          <a:p>
            <a:endParaRPr lang="en-US" dirty="0"/>
          </a:p>
        </p:txBody>
      </p:sp>
    </p:spTree>
    <p:extLst>
      <p:ext uri="{BB962C8B-B14F-4D97-AF65-F5344CB8AC3E}">
        <p14:creationId xmlns:p14="http://schemas.microsoft.com/office/powerpoint/2010/main" val="126504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Sine</a:t>
            </a:r>
            <a:r>
              <a:rPr lang="en-US" altLang="en-US" dirty="0" smtClean="0"/>
              <a:t> Wave – Graphic representation of the simplest sound wave, which is a single frequency, or a pure tone, of constant intensity.</a:t>
            </a:r>
          </a:p>
          <a:p>
            <a:r>
              <a:rPr lang="en-US" altLang="en-US" dirty="0" smtClean="0"/>
              <a:t>Complex Sounds - A complex sound wave consists of many frequencies of varying intensities; most of the sounds in our environment are complex sounds.</a:t>
            </a:r>
          </a:p>
          <a:p>
            <a:r>
              <a:rPr lang="en-US" altLang="en-US" dirty="0" smtClean="0"/>
              <a:t>Horizontal Axis – represents time in seconds</a:t>
            </a:r>
          </a:p>
          <a:p>
            <a:r>
              <a:rPr lang="en-US" altLang="en-US" dirty="0" smtClean="0"/>
              <a:t>Vertical Axis -</a:t>
            </a:r>
            <a:r>
              <a:rPr lang="en-US" altLang="en-US" baseline="0" dirty="0" smtClean="0"/>
              <a:t> </a:t>
            </a:r>
            <a:r>
              <a:rPr lang="en-US" altLang="en-US" dirty="0" smtClean="0"/>
              <a:t>Represents molecule vibrations</a:t>
            </a:r>
          </a:p>
          <a:p>
            <a:r>
              <a:rPr lang="en-US" altLang="en-US" dirty="0" smtClean="0"/>
              <a:t>Compression -</a:t>
            </a:r>
            <a:r>
              <a:rPr lang="en-US" altLang="en-US" baseline="0" dirty="0" smtClean="0"/>
              <a:t> </a:t>
            </a:r>
            <a:r>
              <a:rPr lang="en-US" altLang="en-US" dirty="0" smtClean="0"/>
              <a:t>Upward movement indicating a rise in pressure</a:t>
            </a:r>
          </a:p>
          <a:p>
            <a:r>
              <a:rPr lang="en-US" altLang="en-US" dirty="0" smtClean="0"/>
              <a:t>Rarefaction - downward movement indicating a drop in pressure</a:t>
            </a:r>
          </a:p>
          <a:p>
            <a:r>
              <a:rPr lang="en-US" altLang="en-US" dirty="0" smtClean="0"/>
              <a:t>Cycle -</a:t>
            </a:r>
            <a:r>
              <a:rPr lang="en-US" altLang="en-US" baseline="0" dirty="0" smtClean="0"/>
              <a:t> </a:t>
            </a:r>
            <a:r>
              <a:rPr lang="en-US" altLang="en-US" dirty="0" smtClean="0"/>
              <a:t>1 complete compression + 1 complete rarefaction</a:t>
            </a:r>
          </a:p>
          <a:p>
            <a:pPr>
              <a:defRPr/>
            </a:pPr>
            <a:r>
              <a:rPr lang="en-US" altLang="en-US" dirty="0" smtClean="0"/>
              <a:t>(Image: http://www.planetoftunes.com/sound-audio-theory/sound-waveform-diagrams.html) </a:t>
            </a:r>
            <a:endParaRPr lang="en-US" dirty="0" smtClean="0"/>
          </a:p>
          <a:p>
            <a:endParaRPr lang="en-US" dirty="0"/>
          </a:p>
        </p:txBody>
      </p:sp>
    </p:spTree>
    <p:extLst>
      <p:ext uri="{BB962C8B-B14F-4D97-AF65-F5344CB8AC3E}">
        <p14:creationId xmlns:p14="http://schemas.microsoft.com/office/powerpoint/2010/main" val="372232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Speed of sound waves; the velocity (speed) at which a sound wave travels depends on the medium; the denser the medium the faster the sound waves travel.</a:t>
            </a:r>
          </a:p>
          <a:p>
            <a:pPr marL="0" lvl="1"/>
            <a:r>
              <a:rPr lang="en-US" altLang="en-US" dirty="0" smtClean="0"/>
              <a:t>(Image: http://www.wisegeek.com/what-is-the-sound-barrier.htm)</a:t>
            </a:r>
            <a:endParaRPr lang="en-US" altLang="en-US" sz="1000" dirty="0" smtClean="0"/>
          </a:p>
          <a:p>
            <a:endParaRPr lang="en-US" dirty="0"/>
          </a:p>
        </p:txBody>
      </p:sp>
    </p:spTree>
    <p:extLst>
      <p:ext uri="{BB962C8B-B14F-4D97-AF65-F5344CB8AC3E}">
        <p14:creationId xmlns:p14="http://schemas.microsoft.com/office/powerpoint/2010/main" val="428542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Frequency - the number of cycles per second, expressed in Hertz (Hz) as the unit of measurement. Pitch is the psychologic perception of frequency. The more cycles per second, the higher in pitch the sound.</a:t>
            </a:r>
          </a:p>
          <a:p>
            <a:r>
              <a:rPr lang="en-US" altLang="en-US" u="none" dirty="0" smtClean="0"/>
              <a:t>(Image: https://www.researchgate.net/figure/241267596_fig10_Figure-215-Difference-between-high-and-low-frequency-sound-waves-21)</a:t>
            </a:r>
          </a:p>
          <a:p>
            <a:endParaRPr lang="en-US" dirty="0"/>
          </a:p>
        </p:txBody>
      </p:sp>
    </p:spTree>
    <p:extLst>
      <p:ext uri="{BB962C8B-B14F-4D97-AF65-F5344CB8AC3E}">
        <p14:creationId xmlns:p14="http://schemas.microsoft.com/office/powerpoint/2010/main" val="91111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Human hearing is less sensitive in the low frequencies.</a:t>
            </a:r>
          </a:p>
          <a:p>
            <a:r>
              <a:rPr lang="en-US" altLang="en-US" dirty="0" smtClean="0"/>
              <a:t>DOEHRS-HC testing range: 500 Hz, 1000 Hz, 2000 Hz, 3000 Hz, 4000 Hz, 6000 Hz; 8000 Hz is optional, but recommended</a:t>
            </a:r>
          </a:p>
          <a:p>
            <a:r>
              <a:rPr lang="en-US" altLang="en-US" dirty="0" smtClean="0"/>
              <a:t>If students are taking the CAOHC test, they need to remember</a:t>
            </a:r>
            <a:r>
              <a:rPr lang="en-US" altLang="en-US" baseline="0" dirty="0" smtClean="0"/>
              <a:t> all information on this </a:t>
            </a:r>
            <a:r>
              <a:rPr lang="en-US" altLang="en-US" dirty="0" smtClean="0"/>
              <a:t>slide</a:t>
            </a:r>
          </a:p>
          <a:p>
            <a:endParaRPr lang="en-US" dirty="0"/>
          </a:p>
        </p:txBody>
      </p:sp>
    </p:spTree>
    <p:extLst>
      <p:ext uri="{BB962C8B-B14F-4D97-AF65-F5344CB8AC3E}">
        <p14:creationId xmlns:p14="http://schemas.microsoft.com/office/powerpoint/2010/main" val="187280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Intensity: the loudness of a sound results from the amount of pressure or energy exerted on materials or surfaces they encounter; unit of measurement is decibels (dB).</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Description of everyday sounds in decibels, noise levels are approximate and should only be used as a guide</a:t>
            </a:r>
          </a:p>
          <a:p>
            <a:r>
              <a:rPr lang="en-US" altLang="en-US" dirty="0" smtClean="0"/>
              <a:t>(Image: http://www.hearingandaudiology.com.au/about-us/blog/2015/april/app-that-measures-noise.aspx)</a:t>
            </a:r>
          </a:p>
        </p:txBody>
      </p:sp>
    </p:spTree>
    <p:extLst>
      <p:ext uri="{BB962C8B-B14F-4D97-AF65-F5344CB8AC3E}">
        <p14:creationId xmlns:p14="http://schemas.microsoft.com/office/powerpoint/2010/main" val="285905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3DF3B7-4188-4B5F-9CEE-630FB807413D}"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424416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5C67C-218D-4994-8848-C529C66C0647}"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314751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57D9AE-4B63-4025-8B9F-FAA3287089D8}"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348627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ABB06-1CFE-479F-9195-A7F3B74C19C5}"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180644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EB0A00-9222-422D-8E39-642C63BBB9DD}"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1264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2E003-94E6-49B4-B997-4FA303CEA930}" type="datetime1">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266876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7981D-3FAA-4F8B-86D5-B964B66BF231}" type="datetime1">
              <a:rPr lang="en-US" smtClean="0"/>
              <a:t>12/27/2021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140495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4B816-E29C-430A-97FC-4E9B25C8A586}" type="datetime1">
              <a:rPr lang="en-US" smtClean="0"/>
              <a:t>12/27/2021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409461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8EFB6-EEF9-494F-810F-0D8B2F7EE323}" type="datetime1">
              <a:rPr lang="en-US" smtClean="0"/>
              <a:t>12/27/2021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70534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1DA7-B3E0-43C0-B2A3-93BF0FC9D5AC}" type="datetime1">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4396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A4BF39-77D0-489C-9213-EB51914BC460}" type="datetime1">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158740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82C3C-2747-4863-BC7A-2121B6FC00C7}" type="datetime1">
              <a:rPr lang="en-US" smtClean="0"/>
              <a:t>12/27/2021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9DEBA-845D-480A-8B03-AE6E01E6E11A}" type="slidenum">
              <a:rPr lang="en-US" smtClean="0"/>
              <a:t>‹#›</a:t>
            </a:fld>
            <a:endParaRPr lang="en-US" dirty="0"/>
          </a:p>
        </p:txBody>
      </p:sp>
    </p:spTree>
    <p:extLst>
      <p:ext uri="{BB962C8B-B14F-4D97-AF65-F5344CB8AC3E}">
        <p14:creationId xmlns:p14="http://schemas.microsoft.com/office/powerpoint/2010/main" val="109607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0"/>
            <a:ext cx="10972800" cy="1619249"/>
          </a:xfrm>
        </p:spPr>
        <p:txBody>
          <a:bodyPr>
            <a:normAutofit/>
          </a:bodyPr>
          <a:lstStyle/>
          <a:p>
            <a:r>
              <a:rPr lang="en-US" b="1" dirty="0" smtClean="0">
                <a:solidFill>
                  <a:srgbClr val="590D25"/>
                </a:solidFill>
                <a:latin typeface="+mn-lt"/>
              </a:rPr>
              <a:t>Properties of Sound</a:t>
            </a:r>
            <a:endParaRPr lang="en-US" dirty="0">
              <a:latin typeface="+mn-lt"/>
            </a:endParaRPr>
          </a:p>
        </p:txBody>
      </p:sp>
      <p:sp>
        <p:nvSpPr>
          <p:cNvPr id="3" name="Subtitle 2"/>
          <p:cNvSpPr>
            <a:spLocks noGrp="1"/>
          </p:cNvSpPr>
          <p:nvPr>
            <p:ph type="subTitle" idx="1"/>
          </p:nvPr>
        </p:nvSpPr>
        <p:spPr>
          <a:xfrm>
            <a:off x="2447925" y="5172075"/>
            <a:ext cx="7305675" cy="1009650"/>
          </a:xfrm>
        </p:spPr>
        <p:txBody>
          <a:bodyPr>
            <a:normAutofit fontScale="70000" lnSpcReduction="20000"/>
          </a:bodyPr>
          <a:lstStyle/>
          <a:p>
            <a:r>
              <a:rPr lang="en-US" sz="5200" b="1" dirty="0">
                <a:solidFill>
                  <a:srgbClr val="660033"/>
                </a:solidFill>
              </a:rPr>
              <a:t>Tri-Service Hearing Technician </a:t>
            </a:r>
            <a:endParaRPr lang="en-US" sz="5200" b="1" dirty="0" smtClean="0">
              <a:solidFill>
                <a:srgbClr val="660033"/>
              </a:solidFill>
            </a:endParaRPr>
          </a:p>
          <a:p>
            <a:r>
              <a:rPr lang="en-US" sz="5200" b="1" dirty="0" smtClean="0">
                <a:solidFill>
                  <a:srgbClr val="660033"/>
                </a:solidFill>
              </a:rPr>
              <a:t>4.2 </a:t>
            </a:r>
            <a:r>
              <a:rPr lang="en-US" sz="5200" b="1" dirty="0">
                <a:solidFill>
                  <a:srgbClr val="660033"/>
                </a:solidFill>
              </a:rPr>
              <a:t>Certification Course</a:t>
            </a:r>
            <a:endParaRPr lang="en-US" sz="5200" dirty="0">
              <a:solidFill>
                <a:srgbClr val="660033"/>
              </a:solidFill>
            </a:endParaRPr>
          </a:p>
          <a:p>
            <a:endParaRPr lang="en-US" dirty="0"/>
          </a:p>
        </p:txBody>
      </p:sp>
      <p:pic>
        <p:nvPicPr>
          <p:cNvPr id="6" name="Picture 5"/>
          <p:cNvPicPr>
            <a:picLocks noChangeAspect="1"/>
          </p:cNvPicPr>
          <p:nvPr/>
        </p:nvPicPr>
        <p:blipFill>
          <a:blip r:embed="rId2"/>
          <a:stretch>
            <a:fillRect/>
          </a:stretch>
        </p:blipFill>
        <p:spPr>
          <a:xfrm>
            <a:off x="9184760" y="5599253"/>
            <a:ext cx="2990476" cy="1238095"/>
          </a:xfrm>
          <a:prstGeom prst="rect">
            <a:avLst/>
          </a:prstGeom>
        </p:spPr>
      </p:pic>
      <p:pic>
        <p:nvPicPr>
          <p:cNvPr id="7" name="Picture 6"/>
          <p:cNvPicPr>
            <a:picLocks noChangeAspect="1"/>
          </p:cNvPicPr>
          <p:nvPr/>
        </p:nvPicPr>
        <p:blipFill rotWithShape="1">
          <a:blip r:embed="rId3"/>
          <a:srcRect l="500" r="1"/>
          <a:stretch/>
        </p:blipFill>
        <p:spPr>
          <a:xfrm>
            <a:off x="36576" y="2717590"/>
            <a:ext cx="12126468" cy="1433334"/>
          </a:xfrm>
          <a:prstGeom prst="rect">
            <a:avLst/>
          </a:prstGeom>
        </p:spPr>
      </p:pic>
    </p:spTree>
    <p:extLst>
      <p:ext uri="{BB962C8B-B14F-4D97-AF65-F5344CB8AC3E}">
        <p14:creationId xmlns:p14="http://schemas.microsoft.com/office/powerpoint/2010/main" val="116106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Frequency (Pitch)</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9" y="1235202"/>
            <a:ext cx="5791200"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Measured in Hertz (Hz)</a:t>
            </a:r>
          </a:p>
          <a:p>
            <a:pPr marL="914400" lvl="1" indent="-457200" algn="l">
              <a:buFont typeface="Wingdings" panose="05000000000000000000" pitchFamily="2" charset="2"/>
              <a:buChar char="§"/>
            </a:pPr>
            <a:r>
              <a:rPr lang="en-US" altLang="en-US" sz="2400" b="1" dirty="0"/>
              <a:t>The number of cycles per second</a:t>
            </a:r>
          </a:p>
          <a:p>
            <a:pPr marL="914400" lvl="1" indent="-457200" algn="l">
              <a:buFont typeface="Wingdings" panose="05000000000000000000" pitchFamily="2" charset="2"/>
              <a:buChar char="§"/>
            </a:pPr>
            <a:r>
              <a:rPr lang="en-US" sz="2400" b="1" dirty="0"/>
              <a:t>The more cycles per second, the higher the frequency</a:t>
            </a:r>
          </a:p>
          <a:p>
            <a:pPr marL="457200" indent="-457200" algn="l">
              <a:buFont typeface="Wingdings" panose="05000000000000000000" pitchFamily="2" charset="2"/>
              <a:buChar char="§"/>
            </a:pPr>
            <a:r>
              <a:rPr lang="en-US" sz="2800" b="1" dirty="0"/>
              <a:t>Audio Testing Frequencies</a:t>
            </a:r>
          </a:p>
          <a:p>
            <a:pPr marL="914400" lvl="1" indent="-457200" algn="l">
              <a:buFont typeface="Wingdings" panose="05000000000000000000" pitchFamily="2" charset="2"/>
              <a:buChar char="§"/>
            </a:pPr>
            <a:r>
              <a:rPr lang="en-US" sz="2400" b="1" dirty="0"/>
              <a:t>500 Hz, 1000 Hz, 2000 Hz, 3000 Hz, 4000 HZ, 6000 Hz</a:t>
            </a:r>
          </a:p>
          <a:p>
            <a:pPr marL="914400" lvl="1" indent="-457200" algn="l">
              <a:buFont typeface="Wingdings" panose="05000000000000000000" pitchFamily="2" charset="2"/>
              <a:buChar char="§"/>
            </a:pPr>
            <a:r>
              <a:rPr lang="en-US" sz="2400" b="1" dirty="0"/>
              <a:t>8000 Hz (optional)</a:t>
            </a:r>
          </a:p>
        </p:txBody>
      </p:sp>
      <p:pic>
        <p:nvPicPr>
          <p:cNvPr id="5" name="Picture 4"/>
          <p:cNvPicPr>
            <a:picLocks noChangeAspect="1"/>
          </p:cNvPicPr>
          <p:nvPr/>
        </p:nvPicPr>
        <p:blipFill rotWithShape="1">
          <a:blip r:embed="rId3"/>
          <a:srcRect l="2376" t="1848" r="2160" b="2639"/>
          <a:stretch/>
        </p:blipFill>
        <p:spPr bwMode="auto">
          <a:xfrm>
            <a:off x="6108176" y="1235197"/>
            <a:ext cx="5472360" cy="4481835"/>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07739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a:solidFill>
                  <a:srgbClr val="590D25"/>
                </a:solidFill>
                <a:latin typeface="+mn-lt"/>
              </a:rPr>
              <a:t>Frequency (Pitch)</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Total range of human hearing at birth</a:t>
            </a:r>
          </a:p>
          <a:p>
            <a:pPr marL="914400" lvl="1" indent="-457200" algn="l">
              <a:buFont typeface="Wingdings" panose="05000000000000000000" pitchFamily="2" charset="2"/>
              <a:buChar char="§"/>
            </a:pPr>
            <a:r>
              <a:rPr lang="en-US" sz="2400" b="1" dirty="0" smtClean="0"/>
              <a:t>20 Hz - 20,000 </a:t>
            </a:r>
            <a:r>
              <a:rPr lang="en-US" sz="2400" b="1" dirty="0"/>
              <a:t>Hz</a:t>
            </a:r>
          </a:p>
          <a:p>
            <a:pPr marL="457200" indent="-457200" algn="l">
              <a:buFont typeface="Wingdings" panose="05000000000000000000" pitchFamily="2" charset="2"/>
              <a:buChar char="§"/>
            </a:pPr>
            <a:r>
              <a:rPr lang="en-US" sz="2800" b="1" dirty="0"/>
              <a:t>Speech range</a:t>
            </a:r>
          </a:p>
          <a:p>
            <a:pPr marL="914400" lvl="1" indent="-457200" algn="l">
              <a:buFont typeface="Wingdings" panose="05000000000000000000" pitchFamily="2" charset="2"/>
              <a:buChar char="§"/>
            </a:pPr>
            <a:r>
              <a:rPr lang="en-US" altLang="en-US" sz="2400" b="1" dirty="0" smtClean="0"/>
              <a:t>250 Hz - 4000 </a:t>
            </a:r>
            <a:r>
              <a:rPr lang="en-US" altLang="en-US" sz="2400" b="1" dirty="0"/>
              <a:t>Hz</a:t>
            </a:r>
          </a:p>
          <a:p>
            <a:pPr marL="914400" lvl="1" indent="-457200" algn="l">
              <a:buFont typeface="Wingdings" panose="05000000000000000000" pitchFamily="2" charset="2"/>
              <a:buChar char="§"/>
            </a:pPr>
            <a:r>
              <a:rPr lang="en-US" altLang="en-US" sz="2400" b="1" dirty="0"/>
              <a:t>Consonants - higher frequency</a:t>
            </a:r>
          </a:p>
          <a:p>
            <a:pPr marL="914400" lvl="1" indent="-457200" algn="l">
              <a:buFont typeface="Wingdings" panose="05000000000000000000" pitchFamily="2" charset="2"/>
              <a:buChar char="§"/>
            </a:pPr>
            <a:r>
              <a:rPr lang="en-US" altLang="en-US" sz="2400" b="1" dirty="0"/>
              <a:t>Vowels - lower frequency</a:t>
            </a:r>
          </a:p>
          <a:p>
            <a:pPr marL="457200" indent="-457200" algn="l">
              <a:buFont typeface="Wingdings" panose="05000000000000000000" pitchFamily="2" charset="2"/>
              <a:buChar char="§"/>
            </a:pPr>
            <a:r>
              <a:rPr lang="en-US" altLang="en-US" sz="2800" b="1" dirty="0"/>
              <a:t>Noise damage</a:t>
            </a:r>
          </a:p>
          <a:p>
            <a:pPr marL="914400" lvl="1" indent="-457200" algn="l">
              <a:buFont typeface="Wingdings" panose="05000000000000000000" pitchFamily="2" charset="2"/>
              <a:buChar char="§"/>
            </a:pPr>
            <a:r>
              <a:rPr lang="en-US" altLang="en-US" sz="2400" b="1" dirty="0" smtClean="0"/>
              <a:t>3000 Hz - 6000 </a:t>
            </a:r>
            <a:r>
              <a:rPr lang="en-US" altLang="en-US" sz="2400" b="1" dirty="0"/>
              <a:t>Hz</a:t>
            </a:r>
          </a:p>
          <a:p>
            <a:pPr marL="457200" indent="-457200" algn="l">
              <a:buFont typeface="Wingdings" panose="05000000000000000000" pitchFamily="2" charset="2"/>
              <a:buChar char="§"/>
            </a:pPr>
            <a:r>
              <a:rPr lang="en-US" altLang="en-US" sz="2800" b="1" dirty="0"/>
              <a:t>Most sensitive area of sound detection in humans</a:t>
            </a:r>
          </a:p>
          <a:p>
            <a:pPr marL="914400" lvl="1" indent="-457200" algn="l">
              <a:buFont typeface="Wingdings" panose="05000000000000000000" pitchFamily="2" charset="2"/>
              <a:buChar char="§"/>
            </a:pPr>
            <a:r>
              <a:rPr lang="en-US" altLang="en-US" sz="2400" b="1" dirty="0" smtClean="0"/>
              <a:t>1000 Hz - 4000 </a:t>
            </a:r>
            <a:r>
              <a:rPr lang="en-US" altLang="en-US" sz="2400" b="1" dirty="0"/>
              <a:t>Hz</a:t>
            </a:r>
          </a:p>
        </p:txBody>
      </p:sp>
      <p:pic>
        <p:nvPicPr>
          <p:cNvPr id="7" name="Picture 6"/>
          <p:cNvPicPr>
            <a:picLocks noChangeAspect="1"/>
          </p:cNvPicPr>
          <p:nvPr/>
        </p:nvPicPr>
        <p:blipFill>
          <a:blip r:embed="rId3"/>
          <a:stretch>
            <a:fillRect/>
          </a:stretch>
        </p:blipFill>
        <p:spPr>
          <a:xfrm rot="2388913">
            <a:off x="10618215" y="1923675"/>
            <a:ext cx="822858" cy="396190"/>
          </a:xfrm>
          <a:prstGeom prst="rect">
            <a:avLst/>
          </a:prstGeom>
        </p:spPr>
      </p:pic>
    </p:spTree>
    <p:extLst>
      <p:ext uri="{BB962C8B-B14F-4D97-AF65-F5344CB8AC3E}">
        <p14:creationId xmlns:p14="http://schemas.microsoft.com/office/powerpoint/2010/main" val="179899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a:solidFill>
                  <a:srgbClr val="590D25"/>
                </a:solidFill>
                <a:latin typeface="+mn-lt"/>
              </a:rPr>
              <a:t>I</a:t>
            </a:r>
            <a:r>
              <a:rPr lang="en-US" sz="3600" b="1" dirty="0" smtClean="0">
                <a:solidFill>
                  <a:srgbClr val="590D25"/>
                </a:solidFill>
                <a:latin typeface="+mn-lt"/>
              </a:rPr>
              <a:t>ntensity (Loudness)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The amplitude of a sound wave</a:t>
            </a:r>
          </a:p>
          <a:p>
            <a:pPr marL="457200" indent="-457200" algn="l">
              <a:buFont typeface="Wingdings" panose="05000000000000000000" pitchFamily="2" charset="2"/>
              <a:buChar char="§"/>
            </a:pPr>
            <a:r>
              <a:rPr lang="en-US" sz="2800" b="1" dirty="0"/>
              <a:t>Measured in decibels (dB)</a:t>
            </a:r>
          </a:p>
          <a:p>
            <a:pPr marL="457200" indent="-457200" algn="l">
              <a:buFont typeface="Wingdings" panose="05000000000000000000" pitchFamily="2" charset="2"/>
              <a:buChar char="§"/>
            </a:pPr>
            <a:r>
              <a:rPr lang="en-US" sz="2800" b="1" dirty="0"/>
              <a:t>Decibels are used instead of pressure units to keep the numbers in a manageable range</a:t>
            </a:r>
          </a:p>
          <a:p>
            <a:pPr marL="457200" indent="-457200" algn="l">
              <a:buFont typeface="Wingdings" panose="05000000000000000000" pitchFamily="2" charset="2"/>
              <a:buChar char="§"/>
            </a:pPr>
            <a:r>
              <a:rPr lang="en-US" sz="2800" b="1" dirty="0"/>
              <a:t>Decibels are logarithmic, not arithmetic</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8465" y="3573590"/>
            <a:ext cx="6294120" cy="28098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2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a:solidFill>
                  <a:srgbClr val="590D25"/>
                </a:solidFill>
                <a:latin typeface="+mn-lt"/>
              </a:rPr>
              <a:t>Intensity</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l="2823" r="2737" b="2280"/>
          <a:stretch>
            <a:fillRect/>
          </a:stretch>
        </p:blipFill>
        <p:spPr bwMode="auto">
          <a:xfrm>
            <a:off x="1769737" y="1216437"/>
            <a:ext cx="8671576" cy="5119306"/>
          </a:xfrm>
          <a:prstGeom prst="rect">
            <a:avLst/>
          </a:prstGeom>
          <a:solidFill>
            <a:schemeClr val="bg1"/>
          </a:solidFill>
          <a:ln w="9525">
            <a:solidFill>
              <a:schemeClr val="tx1"/>
            </a:solidFill>
            <a:miter lim="800000"/>
            <a:headEnd/>
            <a:tailEnd/>
          </a:ln>
          <a:effectLst/>
        </p:spPr>
      </p:pic>
    </p:spTree>
    <p:extLst>
      <p:ext uri="{BB962C8B-B14F-4D97-AF65-F5344CB8AC3E}">
        <p14:creationId xmlns:p14="http://schemas.microsoft.com/office/powerpoint/2010/main" val="4251750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Types of Decibels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buFont typeface="Wingdings" panose="05000000000000000000" pitchFamily="2" charset="2"/>
              <a:buChar char="§"/>
            </a:pPr>
            <a:r>
              <a:rPr lang="en-US" sz="2800" b="1" dirty="0"/>
              <a:t>dB SPL - Sound Pressure Level</a:t>
            </a:r>
          </a:p>
          <a:p>
            <a:pPr algn="l"/>
            <a:r>
              <a:rPr lang="en-US" sz="2800" b="1" dirty="0"/>
              <a:t>Weighting scales</a:t>
            </a:r>
          </a:p>
          <a:p>
            <a:pPr marL="914400" lvl="1" indent="-457200" algn="l">
              <a:buFont typeface="Wingdings" panose="05000000000000000000" pitchFamily="2" charset="2"/>
              <a:buChar char="§"/>
            </a:pPr>
            <a:r>
              <a:rPr lang="en-US" sz="2800" b="1" dirty="0"/>
              <a:t>dB A - continuous </a:t>
            </a:r>
            <a:r>
              <a:rPr lang="en-US" sz="2800" b="1" dirty="0" smtClean="0"/>
              <a:t>noise (</a:t>
            </a:r>
            <a:r>
              <a:rPr lang="en-US" altLang="en-US" sz="2800" b="1" dirty="0" smtClean="0"/>
              <a:t>mimics </a:t>
            </a:r>
            <a:r>
              <a:rPr lang="en-US" altLang="en-US" sz="2800" b="1" dirty="0"/>
              <a:t>the response of the human ear in sensitivity and potential damage from noise </a:t>
            </a:r>
            <a:r>
              <a:rPr lang="en-US" altLang="en-US" sz="2800" b="1" dirty="0" smtClean="0"/>
              <a:t>hazards)</a:t>
            </a:r>
            <a:endParaRPr lang="en-US" altLang="en-US" sz="2800" b="1" dirty="0"/>
          </a:p>
          <a:p>
            <a:pPr marL="914400" lvl="1" indent="-457200" algn="l">
              <a:buFont typeface="Wingdings" panose="05000000000000000000" pitchFamily="2" charset="2"/>
              <a:buChar char="§"/>
            </a:pPr>
            <a:r>
              <a:rPr lang="en-US" sz="2800" b="1" dirty="0"/>
              <a:t>dB C - continuous </a:t>
            </a:r>
            <a:r>
              <a:rPr lang="en-US" sz="2800" b="1" dirty="0">
                <a:solidFill>
                  <a:srgbClr val="000000"/>
                </a:solidFill>
              </a:rPr>
              <a:t>or impulse noise (includes low frequency energy</a:t>
            </a:r>
            <a:r>
              <a:rPr lang="en-US" sz="2800" b="1" dirty="0" smtClean="0">
                <a:solidFill>
                  <a:srgbClr val="000000"/>
                </a:solidFill>
              </a:rPr>
              <a:t>) </a:t>
            </a:r>
            <a:endParaRPr lang="en-US" sz="2800" b="1" dirty="0">
              <a:solidFill>
                <a:srgbClr val="000000"/>
              </a:solidFill>
            </a:endParaRPr>
          </a:p>
          <a:p>
            <a:pPr marL="1371600" lvl="2" indent="-457200" algn="l">
              <a:buFont typeface="Wingdings" panose="05000000000000000000" pitchFamily="2" charset="2"/>
              <a:buChar char="§"/>
            </a:pPr>
            <a:r>
              <a:rPr lang="en-US" sz="2400" b="1" dirty="0">
                <a:solidFill>
                  <a:srgbClr val="000000"/>
                </a:solidFill>
              </a:rPr>
              <a:t>Used to determine HPD Noise Reduction Rating (NRR)</a:t>
            </a:r>
          </a:p>
          <a:p>
            <a:pPr marL="914400" lvl="1" indent="-457200" algn="l">
              <a:buFont typeface="Wingdings" panose="05000000000000000000" pitchFamily="2" charset="2"/>
              <a:buChar char="§"/>
            </a:pPr>
            <a:r>
              <a:rPr lang="en-US" sz="2800" b="1" dirty="0"/>
              <a:t>dB P - c</a:t>
            </a:r>
            <a:r>
              <a:rPr lang="en-US" sz="2800" b="1" dirty="0">
                <a:solidFill>
                  <a:srgbClr val="000000"/>
                </a:solidFill>
              </a:rPr>
              <a:t>ontinuous, impulse, or impact noise</a:t>
            </a:r>
          </a:p>
          <a:p>
            <a:pPr marL="1371600" lvl="2" indent="-457200" algn="l">
              <a:buFont typeface="Wingdings" panose="05000000000000000000" pitchFamily="2" charset="2"/>
              <a:buChar char="§"/>
            </a:pPr>
            <a:r>
              <a:rPr lang="en-US" sz="2400" b="1" dirty="0">
                <a:solidFill>
                  <a:srgbClr val="000000"/>
                </a:solidFill>
              </a:rPr>
              <a:t>Sound duration less than 1 second</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l="1016"/>
          <a:stretch>
            <a:fillRect/>
          </a:stretch>
        </p:blipFill>
        <p:spPr bwMode="auto">
          <a:xfrm>
            <a:off x="7790677" y="3861813"/>
            <a:ext cx="3942391" cy="286571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0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Intensity</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pic>
        <p:nvPicPr>
          <p:cNvPr id="5" name="Picture 4"/>
          <p:cNvPicPr>
            <a:picLocks noChangeAspect="1"/>
          </p:cNvPicPr>
          <p:nvPr/>
        </p:nvPicPr>
        <p:blipFill>
          <a:blip r:embed="rId3"/>
          <a:stretch>
            <a:fillRect/>
          </a:stretch>
        </p:blipFill>
        <p:spPr>
          <a:xfrm>
            <a:off x="1744382" y="1256089"/>
            <a:ext cx="8727618" cy="5015618"/>
          </a:xfrm>
          <a:prstGeom prst="rect">
            <a:avLst/>
          </a:prstGeom>
          <a:ln>
            <a:noFill/>
          </a:ln>
          <a:effectLst/>
        </p:spPr>
      </p:pic>
    </p:spTree>
    <p:extLst>
      <p:ext uri="{BB962C8B-B14F-4D97-AF65-F5344CB8AC3E}">
        <p14:creationId xmlns:p14="http://schemas.microsoft.com/office/powerpoint/2010/main" val="3442721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Duration</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buFont typeface="Wingdings" panose="05000000000000000000" pitchFamily="2" charset="2"/>
              <a:buChar char="§"/>
            </a:pPr>
            <a:r>
              <a:rPr lang="en-US" sz="2800" b="1" dirty="0"/>
              <a:t>The length of time that sound is present</a:t>
            </a:r>
          </a:p>
          <a:p>
            <a:pPr algn="l"/>
            <a:r>
              <a:rPr lang="en-US" sz="2800" b="1" dirty="0"/>
              <a:t>Types</a:t>
            </a:r>
          </a:p>
          <a:p>
            <a:pPr marL="914400" lvl="1" indent="-457200" algn="l">
              <a:buFont typeface="Wingdings" panose="05000000000000000000" pitchFamily="2" charset="2"/>
              <a:buChar char="§"/>
            </a:pPr>
            <a:r>
              <a:rPr lang="en-US" sz="2800" b="1" dirty="0"/>
              <a:t>Continuous</a:t>
            </a:r>
          </a:p>
          <a:p>
            <a:pPr marL="1371600" lvl="2" indent="-457200" algn="l">
              <a:buFont typeface="Wingdings" panose="05000000000000000000" pitchFamily="2" charset="2"/>
              <a:buChar char="§"/>
            </a:pPr>
            <a:r>
              <a:rPr lang="en-US" sz="2400" b="1" dirty="0"/>
              <a:t>Intermittent</a:t>
            </a:r>
          </a:p>
          <a:p>
            <a:pPr marL="1371600" lvl="2" indent="-457200" algn="l">
              <a:buFont typeface="Wingdings" panose="05000000000000000000" pitchFamily="2" charset="2"/>
              <a:buChar char="§"/>
            </a:pPr>
            <a:r>
              <a:rPr lang="en-US" sz="2400" b="1" dirty="0"/>
              <a:t>Varying</a:t>
            </a:r>
          </a:p>
          <a:p>
            <a:pPr marL="914400" lvl="1" indent="-457200" algn="l">
              <a:buFont typeface="Wingdings" panose="05000000000000000000" pitchFamily="2" charset="2"/>
              <a:buChar char="§"/>
            </a:pPr>
            <a:r>
              <a:rPr lang="en-US" sz="2800" b="1" dirty="0"/>
              <a:t>Impulse</a:t>
            </a:r>
          </a:p>
          <a:p>
            <a:pPr marL="914400" lvl="1" indent="-457200" algn="l">
              <a:buFont typeface="Wingdings" panose="05000000000000000000" pitchFamily="2" charset="2"/>
              <a:buChar char="§"/>
            </a:pPr>
            <a:r>
              <a:rPr lang="en-US" sz="2800" b="1" dirty="0"/>
              <a:t>Impact</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t="5882" r="2554" b="4118"/>
          <a:stretch>
            <a:fillRect/>
          </a:stretch>
        </p:blipFill>
        <p:spPr bwMode="auto">
          <a:xfrm>
            <a:off x="4297653" y="2135885"/>
            <a:ext cx="7016989" cy="402050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84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Inverse Square Law</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Attenuation by distance</a:t>
            </a:r>
          </a:p>
          <a:p>
            <a:pPr marL="457200" indent="-457200" algn="l">
              <a:buFont typeface="Wingdings" panose="05000000000000000000" pitchFamily="2" charset="2"/>
              <a:buChar char="§"/>
            </a:pPr>
            <a:r>
              <a:rPr lang="en-US" sz="2800" b="1" dirty="0"/>
              <a:t>Double distance = intensity decrease by 6 dB</a:t>
            </a:r>
          </a:p>
        </p:txBody>
      </p:sp>
      <p:pic>
        <p:nvPicPr>
          <p:cNvPr id="1026" name="Picture 2" descr="C:\Users\THEODO~1.MAS\AppData\Local\Temp\SNAGHTML4385c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53" y="2406394"/>
            <a:ext cx="8857143" cy="345714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rot="2388913">
            <a:off x="10630407" y="1911483"/>
            <a:ext cx="822858" cy="396190"/>
          </a:xfrm>
          <a:prstGeom prst="rect">
            <a:avLst/>
          </a:prstGeom>
        </p:spPr>
      </p:pic>
    </p:spTree>
    <p:extLst>
      <p:ext uri="{BB962C8B-B14F-4D97-AF65-F5344CB8AC3E}">
        <p14:creationId xmlns:p14="http://schemas.microsoft.com/office/powerpoint/2010/main" val="2709053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Combining Sound Sources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Double the noise source = increase noise level by 3 dB</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523" y="1891361"/>
            <a:ext cx="9942858" cy="39428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a:stretch>
            <a:fillRect/>
          </a:stretch>
        </p:blipFill>
        <p:spPr>
          <a:xfrm rot="2388913">
            <a:off x="10618215" y="1009275"/>
            <a:ext cx="822858" cy="396190"/>
          </a:xfrm>
          <a:prstGeom prst="rect">
            <a:avLst/>
          </a:prstGeom>
        </p:spPr>
      </p:pic>
    </p:spTree>
    <p:extLst>
      <p:ext uri="{BB962C8B-B14F-4D97-AF65-F5344CB8AC3E}">
        <p14:creationId xmlns:p14="http://schemas.microsoft.com/office/powerpoint/2010/main" val="2771933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Summary</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Definitions of sound, noise, frequency, intensity</a:t>
            </a:r>
          </a:p>
          <a:p>
            <a:pPr marL="457200" indent="-457200" algn="l">
              <a:buFont typeface="Wingdings" panose="05000000000000000000" pitchFamily="2" charset="2"/>
              <a:buChar char="§"/>
            </a:pPr>
            <a:r>
              <a:rPr lang="en-US" sz="2800" b="1" dirty="0"/>
              <a:t>Physical properties of sound</a:t>
            </a:r>
          </a:p>
          <a:p>
            <a:pPr marL="457200" indent="-457200" algn="l">
              <a:buFont typeface="Wingdings" panose="05000000000000000000" pitchFamily="2" charset="2"/>
              <a:buChar char="§"/>
            </a:pPr>
            <a:r>
              <a:rPr lang="en-US" sz="2800" b="1" dirty="0"/>
              <a:t>Requirements for a sound, sound transmissions</a:t>
            </a:r>
          </a:p>
          <a:p>
            <a:pPr marL="457200" indent="-457200" algn="l">
              <a:buFont typeface="Wingdings" panose="05000000000000000000" pitchFamily="2" charset="2"/>
              <a:buChar char="§"/>
            </a:pPr>
            <a:r>
              <a:rPr lang="en-US" sz="2800" b="1" dirty="0"/>
              <a:t>Characteristics of sound</a:t>
            </a:r>
          </a:p>
          <a:p>
            <a:pPr marL="914400" lvl="1" indent="-457200" algn="l">
              <a:buFont typeface="Wingdings" panose="05000000000000000000" pitchFamily="2" charset="2"/>
              <a:buChar char="§"/>
            </a:pPr>
            <a:r>
              <a:rPr lang="en-US" altLang="en-US" sz="2400" b="1" dirty="0"/>
              <a:t>Frequency/Pitch (Hz)</a:t>
            </a:r>
          </a:p>
          <a:p>
            <a:pPr marL="914400" lvl="1" indent="-457200" algn="l">
              <a:buFont typeface="Wingdings" panose="05000000000000000000" pitchFamily="2" charset="2"/>
              <a:buChar char="§"/>
            </a:pPr>
            <a:r>
              <a:rPr lang="en-US" altLang="en-US" sz="2400" b="1" dirty="0"/>
              <a:t>Intensity/Loudness (dB)</a:t>
            </a:r>
            <a:endParaRPr lang="en-US" sz="2400" b="1" dirty="0"/>
          </a:p>
          <a:p>
            <a:pPr marL="457200" indent="-457200" algn="l">
              <a:buFont typeface="Wingdings" panose="05000000000000000000" pitchFamily="2" charset="2"/>
              <a:buChar char="§"/>
            </a:pPr>
            <a:r>
              <a:rPr lang="en-US" sz="2800" b="1" dirty="0"/>
              <a:t>3 foot rule</a:t>
            </a:r>
          </a:p>
          <a:p>
            <a:pPr marL="457200" indent="-457200" algn="l">
              <a:buFont typeface="Wingdings" panose="05000000000000000000" pitchFamily="2" charset="2"/>
              <a:buChar char="§"/>
            </a:pPr>
            <a:r>
              <a:rPr lang="en-US" sz="2800" b="1" dirty="0"/>
              <a:t>Inverse Square Law</a:t>
            </a:r>
          </a:p>
          <a:p>
            <a:pPr marL="457200" indent="-457200" algn="l">
              <a:buFont typeface="Wingdings" panose="05000000000000000000" pitchFamily="2" charset="2"/>
              <a:buChar char="§"/>
            </a:pPr>
            <a:r>
              <a:rPr lang="en-US" sz="2800" b="1" dirty="0"/>
              <a:t>Doubling of sound sources</a:t>
            </a:r>
          </a:p>
        </p:txBody>
      </p:sp>
    </p:spTree>
    <p:extLst>
      <p:ext uri="{BB962C8B-B14F-4D97-AF65-F5344CB8AC3E}">
        <p14:creationId xmlns:p14="http://schemas.microsoft.com/office/powerpoint/2010/main" val="93502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Learning Objectives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smtClean="0"/>
              <a:t>1.4.1</a:t>
            </a:r>
            <a:r>
              <a:rPr lang="en-US" sz="2800" b="1" dirty="0"/>
              <a:t>	</a:t>
            </a:r>
            <a:r>
              <a:rPr lang="en-US" sz="2800" b="1" dirty="0" smtClean="0"/>
              <a:t>Understand the definitions of sound, noise, frequency, intensity</a:t>
            </a:r>
          </a:p>
          <a:p>
            <a:pPr algn="l"/>
            <a:r>
              <a:rPr lang="en-US" sz="2800" b="1" dirty="0" smtClean="0"/>
              <a:t>1.4.2	Explain </a:t>
            </a:r>
            <a:r>
              <a:rPr lang="en-US" sz="2800" b="1" dirty="0"/>
              <a:t>the physical properties of sound</a:t>
            </a:r>
          </a:p>
          <a:p>
            <a:pPr algn="l"/>
            <a:r>
              <a:rPr lang="en-US" sz="2800" b="1" dirty="0" smtClean="0"/>
              <a:t>1.4.3</a:t>
            </a:r>
            <a:r>
              <a:rPr lang="en-US" sz="2800" b="1" dirty="0"/>
              <a:t>	Explain the requirements for a sound, </a:t>
            </a:r>
            <a:r>
              <a:rPr lang="en-US" sz="2800" b="1" dirty="0" smtClean="0"/>
              <a:t>sound transmissions</a:t>
            </a:r>
            <a:endParaRPr lang="en-US" sz="2800" b="1" dirty="0"/>
          </a:p>
          <a:p>
            <a:pPr algn="l"/>
            <a:r>
              <a:rPr lang="en-US" sz="2800" b="1" dirty="0" smtClean="0"/>
              <a:t>1.4.4</a:t>
            </a:r>
            <a:r>
              <a:rPr lang="en-US" sz="2800" b="1" dirty="0"/>
              <a:t>	Explain the characteristics of </a:t>
            </a:r>
            <a:r>
              <a:rPr lang="en-US" sz="2800" b="1" dirty="0" smtClean="0"/>
              <a:t>sound</a:t>
            </a:r>
          </a:p>
          <a:p>
            <a:pPr algn="l"/>
            <a:r>
              <a:rPr lang="en-US" sz="2800" b="1" dirty="0" smtClean="0"/>
              <a:t>1.4.5	Understand the 3 foot rule</a:t>
            </a:r>
          </a:p>
          <a:p>
            <a:pPr algn="l"/>
            <a:r>
              <a:rPr lang="en-US" sz="2800" b="1" dirty="0" smtClean="0"/>
              <a:t>1.4.6	Understand the Inverse Square Law</a:t>
            </a:r>
          </a:p>
          <a:p>
            <a:pPr algn="l"/>
            <a:r>
              <a:rPr lang="en-US" sz="2800" b="1" dirty="0" smtClean="0"/>
              <a:t>1.4.7	Understand doubling of sound sources</a:t>
            </a:r>
            <a:endParaRPr lang="en-US" sz="2800" b="1" dirty="0"/>
          </a:p>
        </p:txBody>
      </p:sp>
    </p:spTree>
    <p:extLst>
      <p:ext uri="{BB962C8B-B14F-4D97-AF65-F5344CB8AC3E}">
        <p14:creationId xmlns:p14="http://schemas.microsoft.com/office/powerpoint/2010/main" val="298939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0"/>
            <a:ext cx="10972800" cy="1619249"/>
          </a:xfrm>
        </p:spPr>
        <p:txBody>
          <a:bodyPr>
            <a:normAutofit/>
          </a:bodyPr>
          <a:lstStyle/>
          <a:p>
            <a:r>
              <a:rPr lang="en-US" b="1" dirty="0" smtClean="0">
                <a:solidFill>
                  <a:srgbClr val="590D25"/>
                </a:solidFill>
                <a:latin typeface="+mn-lt"/>
              </a:rPr>
              <a:t>Properties of Sound</a:t>
            </a:r>
            <a:endParaRPr lang="en-US" dirty="0">
              <a:latin typeface="+mn-lt"/>
            </a:endParaRPr>
          </a:p>
        </p:txBody>
      </p:sp>
      <p:sp>
        <p:nvSpPr>
          <p:cNvPr id="3" name="Subtitle 2"/>
          <p:cNvSpPr>
            <a:spLocks noGrp="1"/>
          </p:cNvSpPr>
          <p:nvPr>
            <p:ph type="subTitle" idx="1"/>
          </p:nvPr>
        </p:nvSpPr>
        <p:spPr>
          <a:xfrm>
            <a:off x="2447925" y="5172075"/>
            <a:ext cx="7305675" cy="1009650"/>
          </a:xfrm>
        </p:spPr>
        <p:txBody>
          <a:bodyPr>
            <a:normAutofit fontScale="70000" lnSpcReduction="20000"/>
          </a:bodyPr>
          <a:lstStyle/>
          <a:p>
            <a:r>
              <a:rPr lang="en-US" sz="5200" b="1" dirty="0">
                <a:solidFill>
                  <a:srgbClr val="660033"/>
                </a:solidFill>
              </a:rPr>
              <a:t>Tri-Service Hearing Technician </a:t>
            </a:r>
            <a:endParaRPr lang="en-US" sz="5200" b="1" dirty="0" smtClean="0">
              <a:solidFill>
                <a:srgbClr val="660033"/>
              </a:solidFill>
            </a:endParaRPr>
          </a:p>
          <a:p>
            <a:r>
              <a:rPr lang="en-US" sz="5200" b="1" dirty="0" smtClean="0">
                <a:solidFill>
                  <a:srgbClr val="660033"/>
                </a:solidFill>
              </a:rPr>
              <a:t>4.2 </a:t>
            </a:r>
            <a:r>
              <a:rPr lang="en-US" sz="5200" b="1" dirty="0">
                <a:solidFill>
                  <a:srgbClr val="660033"/>
                </a:solidFill>
              </a:rPr>
              <a:t>Certification Course</a:t>
            </a:r>
            <a:endParaRPr lang="en-US" sz="5200" dirty="0">
              <a:solidFill>
                <a:srgbClr val="660033"/>
              </a:solidFill>
            </a:endParaRPr>
          </a:p>
          <a:p>
            <a:endParaRPr lang="en-US" dirty="0"/>
          </a:p>
        </p:txBody>
      </p:sp>
      <p:pic>
        <p:nvPicPr>
          <p:cNvPr id="6" name="Picture 5"/>
          <p:cNvPicPr>
            <a:picLocks noChangeAspect="1"/>
          </p:cNvPicPr>
          <p:nvPr/>
        </p:nvPicPr>
        <p:blipFill>
          <a:blip r:embed="rId2"/>
          <a:stretch>
            <a:fillRect/>
          </a:stretch>
        </p:blipFill>
        <p:spPr>
          <a:xfrm>
            <a:off x="9184760" y="5599253"/>
            <a:ext cx="2990476" cy="1238095"/>
          </a:xfrm>
          <a:prstGeom prst="rect">
            <a:avLst/>
          </a:prstGeom>
        </p:spPr>
      </p:pic>
      <p:pic>
        <p:nvPicPr>
          <p:cNvPr id="7" name="Picture 6"/>
          <p:cNvPicPr>
            <a:picLocks noChangeAspect="1"/>
          </p:cNvPicPr>
          <p:nvPr/>
        </p:nvPicPr>
        <p:blipFill rotWithShape="1">
          <a:blip r:embed="rId3"/>
          <a:srcRect l="500" r="1"/>
          <a:stretch/>
        </p:blipFill>
        <p:spPr>
          <a:xfrm>
            <a:off x="36576" y="2717590"/>
            <a:ext cx="12126468" cy="1433334"/>
          </a:xfrm>
          <a:prstGeom prst="rect">
            <a:avLst/>
          </a:prstGeom>
        </p:spPr>
      </p:pic>
      <p:sp>
        <p:nvSpPr>
          <p:cNvPr id="9" name="Rectangle 2"/>
          <p:cNvSpPr txBox="1">
            <a:spLocks noChangeArrowheads="1"/>
          </p:cNvSpPr>
          <p:nvPr/>
        </p:nvSpPr>
        <p:spPr bwMode="auto">
          <a:xfrm>
            <a:off x="4206240" y="1465616"/>
            <a:ext cx="3791712" cy="1217086"/>
          </a:xfrm>
          <a:prstGeom prst="rect">
            <a:avLst/>
          </a:prstGeom>
          <a:noFill/>
          <a:ln w="9525" algn="ctr">
            <a:noFill/>
            <a:miter lim="800000"/>
            <a:headEnd/>
            <a:tailEnd/>
          </a:ln>
          <a:effectLst/>
        </p:spPr>
        <p:txBody>
          <a:bodyPr vert="horz" lIns="91416" tIns="45708" rIns="91416" bIns="45708"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i="1" dirty="0" smtClean="0">
                <a:solidFill>
                  <a:srgbClr val="C00000"/>
                </a:solidFill>
                <a:effectLst>
                  <a:outerShdw blurRad="38100" dist="38100" dir="2700000" algn="tl">
                    <a:srgbClr val="000000">
                      <a:alpha val="43137"/>
                    </a:srgbClr>
                  </a:outerShdw>
                </a:effectLst>
                <a:latin typeface="+mn-lt"/>
              </a:rPr>
              <a:t>? Questions ?</a:t>
            </a:r>
            <a:endParaRPr lang="en-US" sz="5400" b="1" i="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145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Definitions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Sound</a:t>
            </a:r>
          </a:p>
          <a:p>
            <a:pPr marL="914400" lvl="1" indent="-457200" algn="l">
              <a:buFont typeface="Wingdings" panose="05000000000000000000" pitchFamily="2" charset="2"/>
              <a:buChar char="§"/>
            </a:pPr>
            <a:r>
              <a:rPr lang="en-US" sz="2400" b="1" dirty="0"/>
              <a:t>Any pressure change </a:t>
            </a:r>
            <a:r>
              <a:rPr lang="en-US" altLang="en-US" sz="2400" b="1" dirty="0"/>
              <a:t>in air, water or other medium</a:t>
            </a:r>
          </a:p>
          <a:p>
            <a:pPr marL="914400" lvl="1" indent="-457200" algn="l">
              <a:buFont typeface="Wingdings" panose="05000000000000000000" pitchFamily="2" charset="2"/>
              <a:buChar char="§"/>
            </a:pPr>
            <a:r>
              <a:rPr lang="en-US" altLang="en-US" sz="2400" b="1" dirty="0"/>
              <a:t>Scientific definition - pressure change or vibration that is propagated in a medium</a:t>
            </a:r>
          </a:p>
          <a:p>
            <a:pPr marL="914400" lvl="1" indent="-457200" algn="l">
              <a:buFont typeface="Wingdings" panose="05000000000000000000" pitchFamily="2" charset="2"/>
              <a:buChar char="§"/>
            </a:pPr>
            <a:r>
              <a:rPr lang="en-US" altLang="en-US" sz="2400" b="1" dirty="0"/>
              <a:t>Informal definition - perception resulting from stimulation of the auditory mechanism</a:t>
            </a:r>
          </a:p>
          <a:p>
            <a:pPr marL="457200" indent="-457200" algn="l">
              <a:buFont typeface="Wingdings" panose="05000000000000000000" pitchFamily="2" charset="2"/>
              <a:buChar char="§"/>
            </a:pPr>
            <a:r>
              <a:rPr lang="en-US" sz="2800" b="1" dirty="0"/>
              <a:t>Noise</a:t>
            </a:r>
          </a:p>
          <a:p>
            <a:pPr marL="914400" lvl="1" indent="-457200" algn="l">
              <a:buFont typeface="Wingdings" panose="05000000000000000000" pitchFamily="2" charset="2"/>
              <a:buChar char="§"/>
            </a:pPr>
            <a:r>
              <a:rPr lang="en-US" sz="2400" b="1" dirty="0"/>
              <a:t>Unwanted sound</a:t>
            </a:r>
          </a:p>
          <a:p>
            <a:pPr marL="914400" lvl="1" indent="-457200" algn="l">
              <a:buFont typeface="Wingdings" panose="05000000000000000000" pitchFamily="2" charset="2"/>
              <a:buChar char="§"/>
            </a:pPr>
            <a:r>
              <a:rPr lang="en-US" sz="2400" b="1" dirty="0"/>
              <a:t>Varies from person to person</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525" y="3425953"/>
            <a:ext cx="4143375" cy="2486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99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Requirements for Sound</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Sender (Source)</a:t>
            </a:r>
          </a:p>
          <a:p>
            <a:pPr marL="457200" indent="-457200" algn="l">
              <a:buFont typeface="Wingdings" panose="05000000000000000000" pitchFamily="2" charset="2"/>
              <a:buChar char="§"/>
            </a:pPr>
            <a:r>
              <a:rPr lang="en-US" sz="2800" b="1" dirty="0"/>
              <a:t>Vibrating body</a:t>
            </a:r>
          </a:p>
          <a:p>
            <a:pPr marL="457200" indent="-457200" algn="l">
              <a:buFont typeface="Wingdings" panose="05000000000000000000" pitchFamily="2" charset="2"/>
              <a:buChar char="§"/>
            </a:pPr>
            <a:r>
              <a:rPr lang="en-US" sz="2800" b="1" dirty="0"/>
              <a:t>Medium</a:t>
            </a:r>
          </a:p>
          <a:p>
            <a:pPr marL="457200" indent="-457200" algn="l">
              <a:buFont typeface="Wingdings" panose="05000000000000000000" pitchFamily="2" charset="2"/>
              <a:buChar char="§"/>
            </a:pPr>
            <a:r>
              <a:rPr lang="en-US" sz="2800" b="1" dirty="0"/>
              <a:t>Receiver</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4584" y="1323203"/>
            <a:ext cx="6464089" cy="4845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66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If a tree falls in the woods…</a:t>
            </a:r>
            <a:br>
              <a:rPr lang="en-US" sz="2800" b="1" dirty="0"/>
            </a:br>
            <a:r>
              <a:rPr lang="en-US" sz="2800" b="1" dirty="0"/>
              <a:t/>
            </a:r>
            <a:br>
              <a:rPr lang="en-US" sz="2800" b="1" dirty="0"/>
            </a:br>
            <a:endParaRPr lang="en-US" sz="2800" b="1" dirty="0"/>
          </a:p>
          <a:p>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…and there is no one there to hear it, is there sound?</a:t>
            </a:r>
          </a:p>
        </p:txBody>
      </p:sp>
      <p:pic>
        <p:nvPicPr>
          <p:cNvPr id="5" name="Picture 4"/>
          <p:cNvPicPr>
            <a:picLocks noChangeAspect="1"/>
          </p:cNvPicPr>
          <p:nvPr/>
        </p:nvPicPr>
        <p:blipFill>
          <a:blip r:embed="rId3"/>
          <a:stretch>
            <a:fillRect/>
          </a:stretch>
        </p:blipFill>
        <p:spPr>
          <a:xfrm>
            <a:off x="3894265" y="1688966"/>
            <a:ext cx="4421523" cy="3944952"/>
          </a:xfrm>
          <a:prstGeom prst="rect">
            <a:avLst/>
          </a:prstGeom>
          <a:ln w="9525">
            <a:solidFill>
              <a:schemeClr val="tx1"/>
            </a:solidFill>
          </a:ln>
          <a:effectLst/>
        </p:spPr>
      </p:pic>
    </p:spTree>
    <p:extLst>
      <p:ext uri="{BB962C8B-B14F-4D97-AF65-F5344CB8AC3E}">
        <p14:creationId xmlns:p14="http://schemas.microsoft.com/office/powerpoint/2010/main" val="931623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Transmission of Sound</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Vibration</a:t>
            </a:r>
            <a:r>
              <a:rPr lang="en-US" altLang="en-US" sz="2800" b="1" dirty="0"/>
              <a:t>: alternating pressure changes in air molecules</a:t>
            </a:r>
          </a:p>
          <a:p>
            <a:pPr marL="914400" lvl="1" indent="-457200" algn="l">
              <a:buFont typeface="Wingdings" panose="05000000000000000000" pitchFamily="2" charset="2"/>
              <a:buChar char="§"/>
            </a:pPr>
            <a:r>
              <a:rPr lang="en-US" altLang="en-US" sz="2400" b="1" dirty="0"/>
              <a:t>Compression</a:t>
            </a:r>
          </a:p>
          <a:p>
            <a:pPr marL="914400" lvl="1" indent="-457200" algn="l">
              <a:buFont typeface="Wingdings" panose="05000000000000000000" pitchFamily="2" charset="2"/>
              <a:buChar char="§"/>
            </a:pPr>
            <a:r>
              <a:rPr lang="en-US" altLang="en-US" sz="2400" b="1" dirty="0"/>
              <a:t>Rarefaction</a:t>
            </a:r>
          </a:p>
          <a:p>
            <a:pPr lvl="1" algn="l"/>
            <a:endParaRPr lang="en-US" altLang="en-US" sz="2800" b="1" dirty="0"/>
          </a:p>
          <a:p>
            <a:pPr marL="914400" lvl="1" indent="-457200" algn="l">
              <a:buFont typeface="Wingdings" panose="05000000000000000000" pitchFamily="2" charset="2"/>
              <a:buChar char="§"/>
            </a:pPr>
            <a:endParaRPr lang="en-US" altLang="en-US" sz="2800" b="1" dirty="0"/>
          </a:p>
          <a:p>
            <a:pPr marL="457200" indent="-457200" algn="l">
              <a:buFont typeface="Wingdings" panose="05000000000000000000" pitchFamily="2" charset="2"/>
              <a:buChar char="§"/>
            </a:pPr>
            <a:r>
              <a:rPr lang="en-US" altLang="en-US" sz="2800" b="1" dirty="0"/>
              <a:t>Sound wave = compression + rarefaction</a:t>
            </a:r>
          </a:p>
          <a:p>
            <a:pPr marL="914400" lvl="1" indent="-457200" algn="l">
              <a:buFont typeface="Wingdings" panose="05000000000000000000" pitchFamily="2" charset="2"/>
              <a:buChar char="§"/>
            </a:pPr>
            <a:r>
              <a:rPr lang="en-US" altLang="en-US" sz="2400" b="1" dirty="0"/>
              <a:t>One complete cycle is one set of compression and rarefaction</a:t>
            </a:r>
            <a:endParaRPr lang="en-US" sz="2400" b="1" dirty="0"/>
          </a:p>
        </p:txBody>
      </p:sp>
      <p:pic>
        <p:nvPicPr>
          <p:cNvPr id="4" name="Picture 3"/>
          <p:cNvPicPr>
            <a:picLocks noChangeAspect="1"/>
          </p:cNvPicPr>
          <p:nvPr/>
        </p:nvPicPr>
        <p:blipFill>
          <a:blip r:embed="rId3"/>
          <a:stretch>
            <a:fillRect/>
          </a:stretch>
        </p:blipFill>
        <p:spPr>
          <a:xfrm>
            <a:off x="6930901" y="1688970"/>
            <a:ext cx="5133333" cy="2228571"/>
          </a:xfrm>
          <a:prstGeom prst="rect">
            <a:avLst/>
          </a:prstGeom>
          <a:ln>
            <a:noFill/>
          </a:ln>
          <a:effectLst/>
        </p:spPr>
      </p:pic>
    </p:spTree>
    <p:extLst>
      <p:ext uri="{BB962C8B-B14F-4D97-AF65-F5344CB8AC3E}">
        <p14:creationId xmlns:p14="http://schemas.microsoft.com/office/powerpoint/2010/main" val="569943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a:solidFill>
                  <a:srgbClr val="590D25"/>
                </a:solidFill>
                <a:latin typeface="+mn-lt"/>
              </a:rPr>
              <a:t>Transmission of Sound</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Sine Waves - simplest sounds</a:t>
            </a:r>
          </a:p>
          <a:p>
            <a:pPr marL="914400" lvl="1" indent="-457200" algn="l">
              <a:buFont typeface="Wingdings" panose="05000000000000000000" pitchFamily="2" charset="2"/>
              <a:buChar char="§"/>
            </a:pPr>
            <a:r>
              <a:rPr lang="en-US" sz="2400" b="1" dirty="0"/>
              <a:t>Pure Tone </a:t>
            </a:r>
            <a:r>
              <a:rPr lang="en-US" sz="2400" b="1" dirty="0" smtClean="0"/>
              <a:t>- simplest </a:t>
            </a:r>
            <a:r>
              <a:rPr lang="en-US" sz="2400" b="1" dirty="0"/>
              <a:t>form of </a:t>
            </a:r>
            <a:r>
              <a:rPr lang="en-US" sz="2400" b="1" dirty="0" smtClean="0"/>
              <a:t>sound</a:t>
            </a:r>
            <a:endParaRPr lang="en-US" sz="2400" b="1" dirty="0"/>
          </a:p>
          <a:p>
            <a:pPr marL="457200" indent="-457200" algn="l">
              <a:buFont typeface="Wingdings" panose="05000000000000000000" pitchFamily="2" charset="2"/>
              <a:buChar char="§"/>
            </a:pPr>
            <a:r>
              <a:rPr lang="en-US" sz="2800" b="1" dirty="0"/>
              <a:t>Complex Sounds</a:t>
            </a:r>
          </a:p>
        </p:txBody>
      </p:sp>
      <p:pic>
        <p:nvPicPr>
          <p:cNvPr id="5" name="Picture 4" descr="speech spectrogram.jpg"/>
          <p:cNvPicPr>
            <a:picLocks noChangeAspect="1"/>
          </p:cNvPicPr>
          <p:nvPr/>
        </p:nvPicPr>
        <p:blipFill>
          <a:blip r:embed="rId3"/>
          <a:srcRect l="1111" t="23397" r="4074" b="40498"/>
          <a:stretch>
            <a:fillRect/>
          </a:stretch>
        </p:blipFill>
        <p:spPr>
          <a:xfrm>
            <a:off x="624459" y="3698652"/>
            <a:ext cx="6096013" cy="1809775"/>
          </a:xfrm>
          <a:prstGeom prst="rect">
            <a:avLst/>
          </a:prstGeom>
          <a:ln w="9525">
            <a:solidFill>
              <a:schemeClr val="tx1"/>
            </a:solidFill>
          </a:ln>
          <a:effectLst/>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6088" y="1235202"/>
            <a:ext cx="5345906" cy="246459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17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a:solidFill>
                  <a:srgbClr val="590D25"/>
                </a:solidFill>
                <a:latin typeface="+mn-lt"/>
              </a:rPr>
              <a:t>Transmission of Sound</a:t>
            </a:r>
            <a:endParaRPr lang="en-US" sz="3600" dirty="0">
              <a:latin typeface="+mn-lt"/>
            </a:endParaRPr>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Gas</a:t>
            </a:r>
          </a:p>
          <a:p>
            <a:pPr marL="914400" lvl="1" indent="-457200" algn="l">
              <a:buFont typeface="Wingdings" panose="05000000000000000000" pitchFamily="2" charset="2"/>
              <a:buChar char="§"/>
            </a:pPr>
            <a:r>
              <a:rPr lang="en-US" sz="2400" b="1" dirty="0"/>
              <a:t>Air = 1,100 feet/second</a:t>
            </a:r>
          </a:p>
          <a:p>
            <a:pPr marL="457200" indent="-457200" algn="l">
              <a:buFont typeface="Wingdings" panose="05000000000000000000" pitchFamily="2" charset="2"/>
              <a:buChar char="§"/>
            </a:pPr>
            <a:r>
              <a:rPr lang="en-US" sz="2800" b="1" dirty="0" smtClean="0"/>
              <a:t>Liquid</a:t>
            </a:r>
            <a:endParaRPr lang="en-US" sz="2800" b="1" dirty="0"/>
          </a:p>
          <a:p>
            <a:pPr marL="914400" lvl="1" indent="-457200" algn="l">
              <a:buFont typeface="Wingdings" panose="05000000000000000000" pitchFamily="2" charset="2"/>
              <a:buChar char="§"/>
            </a:pPr>
            <a:r>
              <a:rPr lang="en-US" sz="2400" b="1" dirty="0"/>
              <a:t>Water = 4,500 feet/second</a:t>
            </a:r>
          </a:p>
          <a:p>
            <a:pPr marL="457200" indent="-457200" algn="l">
              <a:buFont typeface="Wingdings" panose="05000000000000000000" pitchFamily="2" charset="2"/>
              <a:buChar char="§"/>
            </a:pPr>
            <a:r>
              <a:rPr lang="en-US" sz="2800" b="1" dirty="0" smtClean="0"/>
              <a:t>Solid</a:t>
            </a:r>
            <a:endParaRPr lang="en-US" sz="2800" b="1" dirty="0"/>
          </a:p>
          <a:p>
            <a:pPr marL="914400" lvl="1" indent="-457200" algn="l">
              <a:buFont typeface="Wingdings" panose="05000000000000000000" pitchFamily="2" charset="2"/>
              <a:buChar char="§"/>
            </a:pPr>
            <a:r>
              <a:rPr lang="en-US" sz="2400" b="1" dirty="0"/>
              <a:t>Steel = 15,000 </a:t>
            </a:r>
            <a:r>
              <a:rPr lang="en-US" sz="2400" b="1" dirty="0" smtClean="0"/>
              <a:t>feet/second</a:t>
            </a:r>
            <a:endParaRPr lang="en-US" sz="2400" b="1" dirty="0"/>
          </a:p>
        </p:txBody>
      </p:sp>
      <p:sp>
        <p:nvSpPr>
          <p:cNvPr id="7"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a:t>
            </a:r>
            <a:r>
              <a:rPr lang="en-US" sz="2600" b="1" dirty="0" smtClean="0">
                <a:solidFill>
                  <a:srgbClr val="660033"/>
                </a:solidFill>
              </a:rPr>
              <a:t>Course</a:t>
            </a:r>
            <a:endParaRPr lang="en-US" sz="2600" dirty="0">
              <a:solidFill>
                <a:srgbClr val="660033"/>
              </a:solidFill>
            </a:endParaRP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524" y="1594103"/>
            <a:ext cx="5614286" cy="41142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09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Properties of Sound</a:t>
            </a:r>
            <a:br>
              <a:rPr lang="en-US" sz="3600" b="1" dirty="0" smtClean="0">
                <a:solidFill>
                  <a:srgbClr val="590D25"/>
                </a:solidFill>
                <a:latin typeface="+mn-lt"/>
              </a:rPr>
            </a:br>
            <a:r>
              <a:rPr lang="en-US" sz="3600" b="1" dirty="0" smtClean="0">
                <a:solidFill>
                  <a:srgbClr val="590D25"/>
                </a:solidFill>
                <a:latin typeface="+mn-lt"/>
              </a:rPr>
              <a:t>Characteristics of Sound</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The 2 parameters of sound that make noise hazardous are </a:t>
            </a:r>
            <a:r>
              <a:rPr lang="en-US" sz="2800" b="1" dirty="0" smtClean="0"/>
              <a:t>Intensity </a:t>
            </a:r>
            <a:r>
              <a:rPr lang="en-US" sz="2800" b="1" dirty="0"/>
              <a:t>and </a:t>
            </a:r>
            <a:r>
              <a:rPr lang="en-US" sz="2800" b="1" dirty="0" smtClean="0"/>
              <a:t>Time</a:t>
            </a:r>
            <a:endParaRPr lang="en-US" sz="2800" b="1" dirty="0"/>
          </a:p>
        </p:txBody>
      </p:sp>
      <p:pic>
        <p:nvPicPr>
          <p:cNvPr id="5" name="Picture 4"/>
          <p:cNvPicPr>
            <a:picLocks noChangeAspect="1"/>
          </p:cNvPicPr>
          <p:nvPr/>
        </p:nvPicPr>
        <p:blipFill rotWithShape="1">
          <a:blip r:embed="rId2"/>
          <a:srcRect t="2451" b="1994"/>
          <a:stretch/>
        </p:blipFill>
        <p:spPr>
          <a:xfrm>
            <a:off x="600073" y="2133600"/>
            <a:ext cx="11003428" cy="3974592"/>
          </a:xfrm>
          <a:prstGeom prst="rect">
            <a:avLst/>
          </a:prstGeom>
          <a:ln w="9525">
            <a:solidFill>
              <a:schemeClr val="tx1"/>
            </a:solidFill>
          </a:ln>
          <a:effectLst/>
        </p:spPr>
      </p:pic>
      <p:pic>
        <p:nvPicPr>
          <p:cNvPr id="7" name="Picture 6"/>
          <p:cNvPicPr>
            <a:picLocks noChangeAspect="1"/>
          </p:cNvPicPr>
          <p:nvPr/>
        </p:nvPicPr>
        <p:blipFill>
          <a:blip r:embed="rId3"/>
          <a:stretch>
            <a:fillRect/>
          </a:stretch>
        </p:blipFill>
        <p:spPr>
          <a:xfrm rot="2388913">
            <a:off x="10630406" y="3745254"/>
            <a:ext cx="822858" cy="396190"/>
          </a:xfrm>
          <a:prstGeom prst="rect">
            <a:avLst/>
          </a:prstGeom>
        </p:spPr>
      </p:pic>
    </p:spTree>
    <p:extLst>
      <p:ext uri="{BB962C8B-B14F-4D97-AF65-F5344CB8AC3E}">
        <p14:creationId xmlns:p14="http://schemas.microsoft.com/office/powerpoint/2010/main" val="2225107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1574</Words>
  <Application>Microsoft Office PowerPoint</Application>
  <PresentationFormat>Widescreen</PresentationFormat>
  <Paragraphs>178</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Properties of Sound</vt:lpstr>
      <vt:lpstr>Properties of Sound Learning Objectives</vt:lpstr>
      <vt:lpstr>Properties of Sound Definitions</vt:lpstr>
      <vt:lpstr>Properties of Sound Requirements for Sound</vt:lpstr>
      <vt:lpstr>Properties of Sound </vt:lpstr>
      <vt:lpstr>Properties of Sound Transmission of Sound</vt:lpstr>
      <vt:lpstr>Properties of Sound Transmission of Sound</vt:lpstr>
      <vt:lpstr>Properties of Sound Transmission of Sound</vt:lpstr>
      <vt:lpstr>Properties of Sound Characteristics of Sound</vt:lpstr>
      <vt:lpstr>Properties of Sound Frequency (Pitch)</vt:lpstr>
      <vt:lpstr>Properties of Sound Frequency (Pitch)</vt:lpstr>
      <vt:lpstr>Properties of Sound Intensity (Loudness)</vt:lpstr>
      <vt:lpstr>Properties of Sound Intensity</vt:lpstr>
      <vt:lpstr>Properties of Sound Types of Decibels</vt:lpstr>
      <vt:lpstr>Properties of Sound Intensity</vt:lpstr>
      <vt:lpstr>Properties of Sound Duration</vt:lpstr>
      <vt:lpstr>Properties of Sound Inverse Square Law</vt:lpstr>
      <vt:lpstr>Properties of Sound Combining Sound Sources</vt:lpstr>
      <vt:lpstr>Properties of Sound Summary</vt:lpstr>
      <vt:lpstr>Properties of Sound</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Conservation Overview</dc:title>
  <dc:creator>Mason, Theodore D. (CIV)</dc:creator>
  <cp:lastModifiedBy>Mason, Theodore D. (CIV)</cp:lastModifiedBy>
  <cp:revision>68</cp:revision>
  <dcterms:created xsi:type="dcterms:W3CDTF">2021-11-08T10:46:43Z</dcterms:created>
  <dcterms:modified xsi:type="dcterms:W3CDTF">2021-12-27T11:13:18Z</dcterms:modified>
</cp:coreProperties>
</file>